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78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1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466" userDrawn="1">
          <p15:clr>
            <a:srgbClr val="A4A3A4"/>
          </p15:clr>
        </p15:guide>
        <p15:guide id="4" orient="horz" pos="3120" userDrawn="1">
          <p15:clr>
            <a:srgbClr val="A4A3A4"/>
          </p15:clr>
        </p15:guide>
        <p15:guide id="5" pos="164" userDrawn="1">
          <p15:clr>
            <a:srgbClr val="A4A3A4"/>
          </p15:clr>
        </p15:guide>
        <p15:guide id="6" pos="4156" userDrawn="1">
          <p15:clr>
            <a:srgbClr val="A4A3A4"/>
          </p15:clr>
        </p15:guide>
        <p15:guide id="7" orient="horz" pos="761" userDrawn="1">
          <p15:clr>
            <a:srgbClr val="A4A3A4"/>
          </p15:clr>
        </p15:guide>
        <p15:guide id="8" orient="horz" pos="5819" userDrawn="1">
          <p15:clr>
            <a:srgbClr val="A4A3A4"/>
          </p15:clr>
        </p15:guide>
        <p15:guide id="9" pos="3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0000"/>
    <a:srgbClr val="851B1B"/>
    <a:srgbClr val="991919"/>
    <a:srgbClr val="C00000"/>
    <a:srgbClr val="9E39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7143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974" y="72"/>
      </p:cViewPr>
      <p:guideLst>
        <p:guide orient="horz" pos="671"/>
        <p:guide pos="2160"/>
        <p:guide orient="horz" pos="466"/>
        <p:guide orient="horz" pos="3120"/>
        <p:guide pos="164"/>
        <p:guide pos="4156"/>
        <p:guide orient="horz" pos="761"/>
        <p:guide orient="horz" pos="5819"/>
        <p:guide pos="30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254FB-9653-46D2-AF94-85BCEFAEBA83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3AAA-C1F4-4D72-94A6-1781C2568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326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254FB-9653-46D2-AF94-85BCEFAEBA83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3AAA-C1F4-4D72-94A6-1781C2568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6977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254FB-9653-46D2-AF94-85BCEFAEBA83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3AAA-C1F4-4D72-94A6-1781C2568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7142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254FB-9653-46D2-AF94-85BCEFAEBA83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3AAA-C1F4-4D72-94A6-1781C2568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164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254FB-9653-46D2-AF94-85BCEFAEBA83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3AAA-C1F4-4D72-94A6-1781C2568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625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254FB-9653-46D2-AF94-85BCEFAEBA83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3AAA-C1F4-4D72-94A6-1781C2568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444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254FB-9653-46D2-AF94-85BCEFAEBA83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3AAA-C1F4-4D72-94A6-1781C2568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757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254FB-9653-46D2-AF94-85BCEFAEBA83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3AAA-C1F4-4D72-94A6-1781C2568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231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254FB-9653-46D2-AF94-85BCEFAEBA83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3AAA-C1F4-4D72-94A6-1781C2568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315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254FB-9653-46D2-AF94-85BCEFAEBA83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3AAA-C1F4-4D72-94A6-1781C2568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49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254FB-9653-46D2-AF94-85BCEFAEBA83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3AAA-C1F4-4D72-94A6-1781C2568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12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254FB-9653-46D2-AF94-85BCEFAEBA83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C3AAA-C1F4-4D72-94A6-1781C2568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631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表 42">
            <a:extLst>
              <a:ext uri="{FF2B5EF4-FFF2-40B4-BE49-F238E27FC236}">
                <a16:creationId xmlns:a16="http://schemas.microsoft.com/office/drawing/2014/main" id="{022BFEE0-18DD-4CDE-B47D-7C99C49FE0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244096"/>
              </p:ext>
            </p:extLst>
          </p:nvPr>
        </p:nvGraphicFramePr>
        <p:xfrm>
          <a:off x="332893" y="1209422"/>
          <a:ext cx="6217299" cy="6805560"/>
        </p:xfrm>
        <a:graphic>
          <a:graphicData uri="http://schemas.openxmlformats.org/drawingml/2006/table">
            <a:tbl>
              <a:tblPr firstCol="1">
                <a:tableStyleId>{9DCAF9ED-07DC-4A11-8D7F-57B35C25682E}</a:tableStyleId>
              </a:tblPr>
              <a:tblGrid>
                <a:gridCol w="1112616">
                  <a:extLst>
                    <a:ext uri="{9D8B030D-6E8A-4147-A177-3AD203B41FA5}">
                      <a16:colId xmlns:a16="http://schemas.microsoft.com/office/drawing/2014/main" val="4152777239"/>
                    </a:ext>
                  </a:extLst>
                </a:gridCol>
                <a:gridCol w="5104683">
                  <a:extLst>
                    <a:ext uri="{9D8B030D-6E8A-4147-A177-3AD203B41FA5}">
                      <a16:colId xmlns:a16="http://schemas.microsoft.com/office/drawing/2014/main" val="6067664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1100" b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b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:30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spc="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開場・受付開始</a:t>
                      </a:r>
                    </a:p>
                  </a:txBody>
                  <a:tcPr marL="72000" marR="72000" marT="108000" marB="10800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18694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10:00-10:05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0">
                        <a:tabLst>
                          <a:tab pos="263525" algn="l"/>
                        </a:tabLst>
                      </a:pPr>
                      <a:r>
                        <a:rPr kumimoji="1" lang="zh-CN" altLang="en-US" sz="1100" b="1" spc="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開会挨拶</a:t>
                      </a:r>
                      <a:endParaRPr kumimoji="1" lang="en-US" altLang="zh-CN" sz="1100" b="1" spc="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66700" lvl="1" indent="0">
                        <a:tabLst>
                          <a:tab pos="4752975" algn="r"/>
                        </a:tabLst>
                      </a:pPr>
                      <a:r>
                        <a:rPr kumimoji="1" lang="ja-JP" altLang="en-US" sz="1100" b="0" spc="6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　　</a:t>
                      </a:r>
                      <a:r>
                        <a:rPr kumimoji="1" lang="zh-CN" altLang="en-US" sz="1100" b="0" spc="12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九州大学</a:t>
                      </a:r>
                      <a:r>
                        <a:rPr kumimoji="1" lang="ja-JP" altLang="en-US" sz="1100" b="0" spc="12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zh-CN" altLang="en-US" sz="1100" b="0" spc="12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副学長</a:t>
                      </a:r>
                      <a:r>
                        <a:rPr kumimoji="1" lang="en-US" altLang="zh-CN" sz="1100" b="0" spc="6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100" b="0" spc="12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安 浦  寛 人　氏</a:t>
                      </a:r>
                    </a:p>
                  </a:txBody>
                  <a:tcPr marL="72000" marR="72000" marT="108000" marB="108000" anchor="ctr"/>
                </a:tc>
                <a:extLst>
                  <a:ext uri="{0D108BD9-81ED-4DB2-BD59-A6C34878D82A}">
                    <a16:rowId xmlns:a16="http://schemas.microsoft.com/office/drawing/2014/main" val="269008435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lvl="0" algn="ctr" defTabSz="685800" rtl="0" eaLnBrk="1" latinLnBrk="0" hangingPunct="1"/>
                      <a:r>
                        <a:rPr kumimoji="1" lang="ja-JP" altLang="en-US" sz="1100" b="1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第　１　部</a:t>
                      </a:r>
                    </a:p>
                  </a:txBody>
                  <a:tcPr marL="72000" marR="72000" marT="108000" marB="10800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960942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10:05-10:25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100" b="1" spc="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基調講演１</a:t>
                      </a:r>
                      <a:endParaRPr kumimoji="1" lang="en-US" altLang="zh-TW" sz="1100" b="1" spc="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『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100" b="0" spc="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先進国と発展途上国で同時進行するフィンテック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』</a:t>
                      </a:r>
                      <a:endParaRPr kumimoji="1" lang="en-US" altLang="zh-TW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66700" lvl="1" indent="0"/>
                      <a:r>
                        <a:rPr kumimoji="1" lang="ja-JP" altLang="ja-JP" sz="1100" b="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インターネット協会　理事長／</a:t>
                      </a:r>
                      <a:r>
                        <a:rPr kumimoji="1" lang="en-US" altLang="ja-JP" sz="1100" b="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IoT</a:t>
                      </a:r>
                      <a:r>
                        <a:rPr kumimoji="1" lang="ja-JP" altLang="ja-JP" sz="1100" b="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推進委員会</a:t>
                      </a:r>
                      <a:r>
                        <a:rPr kumimoji="1" lang="ja-JP" altLang="en-US" sz="1100" b="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ja-JP" sz="1100" b="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委員長</a:t>
                      </a:r>
                    </a:p>
                    <a:p>
                      <a:pPr marL="266700" lvl="1" indent="0" algn="l" defTabSz="685800" rtl="0" eaLnBrk="1" latinLnBrk="0" hangingPunct="1"/>
                      <a:r>
                        <a:rPr kumimoji="1" lang="en-US" altLang="ja-JP" sz="1100" b="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IoT/AI</a:t>
                      </a:r>
                      <a:r>
                        <a:rPr kumimoji="1" lang="ja-JP" altLang="ja-JP" sz="1100" b="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時代におけるオープンイノベーション推進協議会</a:t>
                      </a:r>
                      <a:r>
                        <a:rPr kumimoji="1" lang="ja-JP" altLang="en-US" sz="1100" b="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ja-JP" sz="1100" b="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会長</a:t>
                      </a:r>
                    </a:p>
                    <a:p>
                      <a:pPr marL="266700" lvl="1" indent="0" algn="l" defTabSz="685800" rtl="0" eaLnBrk="1" latinLnBrk="0" hangingPunct="1">
                        <a:tabLst>
                          <a:tab pos="4667250" algn="r"/>
                        </a:tabLst>
                      </a:pPr>
                      <a:r>
                        <a:rPr kumimoji="1" lang="ja-JP" altLang="ja-JP" sz="1100" b="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株式会社ブロードバンドタワー</a:t>
                      </a:r>
                      <a:r>
                        <a:rPr kumimoji="1" lang="ja-JP" altLang="en-US" sz="1100" b="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ja-JP" sz="1100" b="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代表取締役会長兼社長</a:t>
                      </a:r>
                      <a:r>
                        <a:rPr kumimoji="1" lang="en-US" altLang="ja-JP" sz="1100" b="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CEO	</a:t>
                      </a:r>
                      <a:r>
                        <a:rPr kumimoji="1" lang="ja-JP" altLang="ja-JP" sz="1100" b="0" kern="1200" spc="12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藤</a:t>
                      </a:r>
                      <a:r>
                        <a:rPr kumimoji="1" lang="ja-JP" altLang="en-US" sz="1100" b="0" kern="1200" spc="12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ja-JP" sz="1100" b="0" kern="1200" spc="12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原</a:t>
                      </a:r>
                      <a:r>
                        <a:rPr kumimoji="1" lang="ja-JP" altLang="en-US" sz="1100" b="0" kern="1200" spc="12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 </a:t>
                      </a:r>
                      <a:r>
                        <a:rPr kumimoji="1" lang="en-US" altLang="ja-JP" sz="1100" b="0" kern="1200" spc="12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ja-JP" sz="1100" b="0" kern="1200" spc="12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洋</a:t>
                      </a:r>
                      <a:endParaRPr kumimoji="1" lang="ja-JP" altLang="en-US" sz="1100" b="0" spc="12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108000" marB="108000" anchor="ctr"/>
                </a:tc>
                <a:extLst>
                  <a:ext uri="{0D108BD9-81ED-4DB2-BD59-A6C34878D82A}">
                    <a16:rowId xmlns:a16="http://schemas.microsoft.com/office/drawing/2014/main" val="100554938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10:25-11:15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spc="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招待講演１</a:t>
                      </a:r>
                      <a:endParaRPr kumimoji="1" lang="en-US" altLang="ja-JP" sz="1100" b="1" spc="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『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100" b="0" spc="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テクノロジーが実現する発展途上国自立への新ビジネス例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』</a:t>
                      </a:r>
                    </a:p>
                    <a:p>
                      <a:pPr marL="266700" lvl="1" indent="0">
                        <a:tabLst>
                          <a:tab pos="3590925" algn="l"/>
                          <a:tab pos="4752975" algn="r"/>
                        </a:tabLst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　</a:t>
                      </a:r>
                      <a:r>
                        <a:rPr kumimoji="1" lang="en-US" altLang="ja-JP" sz="1100" b="0" spc="120" baseline="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Doreming</a:t>
                      </a:r>
                      <a:r>
                        <a:rPr kumimoji="1" lang="ja-JP" altLang="en-US" sz="1100" b="0" spc="12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ホールディング </a:t>
                      </a:r>
                      <a:r>
                        <a:rPr kumimoji="1" lang="en-US" altLang="ja-JP" sz="1100" b="0" spc="12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CEO</a:t>
                      </a:r>
                    </a:p>
                    <a:p>
                      <a:pPr marL="266700" lvl="1" indent="0">
                        <a:tabLst>
                          <a:tab pos="3590925" algn="l"/>
                          <a:tab pos="4752975" algn="r"/>
                        </a:tabLst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 </a:t>
                      </a:r>
                      <a:r>
                        <a:rPr kumimoji="1" lang="ja-JP" altLang="en-US" sz="1100" b="0" spc="12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ドレミング株式会社 代表取締役会長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100" b="0" spc="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 崎</a:t>
                      </a:r>
                      <a:r>
                        <a:rPr kumimoji="1" lang="en-US" altLang="ja-JP" sz="1100" b="0" spc="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100" b="0" spc="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義 一　氏</a:t>
                      </a:r>
                      <a:endParaRPr kumimoji="1" lang="en-US" altLang="ja-JP" sz="1100" b="0" spc="8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66700" marR="0" lvl="1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590925" algn="l"/>
                          <a:tab pos="4752975" algn="r"/>
                        </a:tabLst>
                        <a:defRPr/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　</a:t>
                      </a:r>
                      <a:r>
                        <a:rPr kumimoji="1" lang="ja-JP" altLang="en-US" sz="1100" b="0" spc="12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日本植物燃料株式会社 代表取締役</a:t>
                      </a:r>
                      <a:r>
                        <a:rPr kumimoji="1" lang="en-US" altLang="ja-JP" sz="1100" b="0" spc="1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100" b="0" spc="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 田</a:t>
                      </a:r>
                      <a:r>
                        <a:rPr kumimoji="1" lang="en-US" altLang="ja-JP" sz="1100" b="0" spc="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100" b="0" spc="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真　氏</a:t>
                      </a:r>
                    </a:p>
                  </a:txBody>
                  <a:tcPr marL="72000" marR="72000" marT="108000" marB="108000" anchor="ctr"/>
                </a:tc>
                <a:extLst>
                  <a:ext uri="{0D108BD9-81ED-4DB2-BD59-A6C34878D82A}">
                    <a16:rowId xmlns:a16="http://schemas.microsoft.com/office/drawing/2014/main" val="13850874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11:15-12:00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kern="1200" spc="3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招待講演２</a:t>
                      </a:r>
                      <a:endParaRPr kumimoji="1" lang="en-US" altLang="ja-JP" sz="1100" b="1" kern="1200" spc="3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『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b="0" kern="1200" spc="8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AI,</a:t>
                      </a:r>
                      <a:r>
                        <a:rPr kumimoji="1" lang="ja-JP" altLang="en-US" sz="1100" b="0" kern="1200" spc="8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ブロックチェーンによる新たな個人信用評価スコアで、</a:t>
                      </a:r>
                      <a:endParaRPr kumimoji="1" lang="en-US" altLang="ja-JP" sz="1100" b="0" kern="1200" spc="80" baseline="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100" b="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　　　　　　　　　　</a:t>
                      </a:r>
                      <a:r>
                        <a:rPr kumimoji="1" lang="ja-JP" altLang="en-US" sz="1100" b="0" kern="1200" spc="8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銀行口座を持たない</a:t>
                      </a:r>
                      <a:r>
                        <a:rPr kumimoji="1" lang="en-US" altLang="ja-JP" sz="1100" b="0" kern="1200" spc="8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24</a:t>
                      </a:r>
                      <a:r>
                        <a:rPr kumimoji="1" lang="ja-JP" altLang="en-US" sz="1100" b="0" kern="1200" spc="8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億人の金融サービスを実現する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』</a:t>
                      </a:r>
                      <a:endParaRPr kumimoji="1" lang="ja-JP" altLang="en-US" sz="1100" b="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266700" lvl="1" indent="0">
                        <a:tabLst>
                          <a:tab pos="3590925" algn="l"/>
                          <a:tab pos="4752975" algn="r"/>
                        </a:tabLst>
                      </a:pPr>
                      <a:r>
                        <a:rPr kumimoji="1" lang="en-US" altLang="ja-JP" sz="1100" b="0" kern="1200" spc="120" baseline="0" dirty="0" err="1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NPO</a:t>
                      </a:r>
                      <a:r>
                        <a:rPr kumimoji="1" lang="ja-JP" altLang="en-US" sz="1100" b="0" kern="1200" spc="12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法人エドテックグローバル 代表</a:t>
                      </a:r>
                    </a:p>
                    <a:p>
                      <a:pPr marL="266700" lvl="1" indent="0">
                        <a:tabLst>
                          <a:tab pos="3590925" algn="l"/>
                          <a:tab pos="4752975" algn="r"/>
                        </a:tabLst>
                      </a:pPr>
                      <a:r>
                        <a:rPr kumimoji="1" lang="ja-JP" altLang="en-US" sz="1100" b="0" kern="1200" spc="8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日本政策学校 学長、多摩大学大学院 特任教授</a:t>
                      </a:r>
                      <a:r>
                        <a:rPr kumimoji="1" lang="en-US" altLang="ja-JP" sz="1100" b="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1100" b="0" kern="1200" spc="8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金 野</a:t>
                      </a:r>
                      <a:r>
                        <a:rPr kumimoji="1" lang="en-US" altLang="ja-JP" sz="1100" b="0" kern="1200" spc="8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1100" b="0" kern="1200" spc="8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索 一　氏</a:t>
                      </a:r>
                      <a:endParaRPr kumimoji="1" lang="ja-JP" altLang="en-US" sz="1100" b="0" spc="8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108000" marB="108000" anchor="ctr"/>
                </a:tc>
                <a:extLst>
                  <a:ext uri="{0D108BD9-81ED-4DB2-BD59-A6C34878D82A}">
                    <a16:rowId xmlns:a16="http://schemas.microsoft.com/office/drawing/2014/main" val="1812321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12:00-12:40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524000" algn="l"/>
                        </a:tabLst>
                      </a:pP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休　　　　　憩</a:t>
                      </a:r>
                    </a:p>
                  </a:txBody>
                  <a:tcPr marL="72000" marR="72000" marT="108000" marB="10800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19137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12:40-13:50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spc="2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パネルディスカッション１</a:t>
                      </a:r>
                    </a:p>
                    <a:p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『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100" b="0" spc="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口座を持たない</a:t>
                      </a:r>
                      <a:r>
                        <a:rPr kumimoji="1" lang="en-US" altLang="ja-JP" sz="1100" b="0" spc="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kumimoji="1" lang="ja-JP" altLang="en-US" sz="1100" b="0" spc="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億人への</a:t>
                      </a:r>
                      <a:r>
                        <a:rPr kumimoji="1" lang="en-US" altLang="ja-JP" sz="1100" b="0" spc="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Fintech</a:t>
                      </a:r>
                      <a:r>
                        <a:rPr kumimoji="1" lang="ja-JP" altLang="en-US" sz="1100" b="0" spc="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戦略で、</a:t>
                      </a:r>
                      <a:endParaRPr kumimoji="1" lang="en-US" altLang="ja-JP" sz="1100" b="0" spc="8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　　　　　　　　　　</a:t>
                      </a:r>
                      <a:r>
                        <a:rPr kumimoji="1" lang="ja-JP" altLang="en-US" sz="1100" b="0" spc="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日本は世界の貧困撲滅を先導する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』</a:t>
                      </a:r>
                    </a:p>
                    <a:p>
                      <a:pPr>
                        <a:tabLst>
                          <a:tab pos="3590925" algn="l"/>
                          <a:tab pos="4752975" algn="r"/>
                        </a:tabLst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〇モデレータ</a:t>
                      </a:r>
                    </a:p>
                    <a:p>
                      <a:pPr marL="266700" marR="0" lvl="1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590925" algn="l"/>
                          <a:tab pos="4752975" algn="r"/>
                        </a:tabLst>
                        <a:defRPr/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　</a:t>
                      </a:r>
                      <a:r>
                        <a:rPr kumimoji="1" lang="en-US" altLang="ja-JP" sz="1100" b="0" kern="1200" spc="120" baseline="0" dirty="0" err="1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NPO</a:t>
                      </a:r>
                      <a:r>
                        <a:rPr kumimoji="1" lang="ja-JP" altLang="en-US" sz="1100" b="0" kern="1200" spc="12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法人エドテックグローバル 代表</a:t>
                      </a:r>
                      <a:r>
                        <a:rPr kumimoji="1" lang="en-US" altLang="ja-JP" sz="1100" b="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1100" b="0" kern="1200" spc="8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金 野</a:t>
                      </a:r>
                      <a:r>
                        <a:rPr kumimoji="1" lang="en-US" altLang="ja-JP" sz="1100" b="0" kern="1200" spc="8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1100" b="0" kern="1200" spc="8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索 一　氏</a:t>
                      </a:r>
                    </a:p>
                    <a:p>
                      <a:pPr>
                        <a:tabLst>
                          <a:tab pos="3590925" algn="l"/>
                          <a:tab pos="4752975" algn="r"/>
                        </a:tabLst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〇パネリスト</a:t>
                      </a:r>
                    </a:p>
                    <a:p>
                      <a:pPr marL="266700" lvl="1" indent="0">
                        <a:tabLst>
                          <a:tab pos="3590925" algn="l"/>
                          <a:tab pos="4752975" algn="r"/>
                        </a:tabLst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　</a:t>
                      </a:r>
                      <a:r>
                        <a:rPr kumimoji="1" lang="en-US" altLang="ja-JP" sz="1100" b="0" spc="120" baseline="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Doreming</a:t>
                      </a:r>
                      <a:r>
                        <a:rPr kumimoji="1" lang="ja-JP" altLang="en-US" sz="1100" b="0" spc="12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ホールディング </a:t>
                      </a:r>
                      <a:r>
                        <a:rPr kumimoji="1" lang="en-US" altLang="ja-JP" sz="1100" b="0" spc="12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CEO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100" b="0" spc="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 崎</a:t>
                      </a:r>
                      <a:r>
                        <a:rPr kumimoji="1" lang="en-US" altLang="ja-JP" sz="1100" b="0" spc="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100" b="0" spc="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義 一　氏</a:t>
                      </a:r>
                      <a:endParaRPr kumimoji="1" lang="en-US" altLang="ja-JP" sz="1100" b="0" spc="8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66700" marR="0" lvl="1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590925" algn="l"/>
                          <a:tab pos="4752975" algn="r"/>
                        </a:tabLst>
                        <a:defRPr/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　</a:t>
                      </a:r>
                      <a:r>
                        <a:rPr kumimoji="1" lang="ja-JP" altLang="en-US" sz="1100" b="0" spc="12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日本植物燃料株式会社　代表取締役</a:t>
                      </a:r>
                      <a:r>
                        <a:rPr kumimoji="1" lang="en-US" altLang="ja-JP" sz="1100" b="0" spc="1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100" b="0" spc="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 田</a:t>
                      </a:r>
                      <a:r>
                        <a:rPr kumimoji="1" lang="en-US" altLang="ja-JP" sz="1100" b="0" spc="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100" b="0" spc="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真　氏</a:t>
                      </a:r>
                    </a:p>
                  </a:txBody>
                  <a:tcPr marL="72000" marR="72000" marT="108000" marB="108000" anchor="ctr"/>
                </a:tc>
                <a:extLst>
                  <a:ext uri="{0D108BD9-81ED-4DB2-BD59-A6C34878D82A}">
                    <a16:rowId xmlns:a16="http://schemas.microsoft.com/office/drawing/2014/main" val="299547148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13:50-14:00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524000" algn="l"/>
                        </a:tabLst>
                      </a:pP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休　　　　　憩</a:t>
                      </a:r>
                    </a:p>
                  </a:txBody>
                  <a:tcPr marL="72000" marR="72000" marT="108000" marB="10800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60235"/>
                  </a:ext>
                </a:extLst>
              </a:tr>
            </a:tbl>
          </a:graphicData>
        </a:graphic>
      </p:graphicFrame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7F864E27-351E-482F-8988-A02110B064EB}"/>
              </a:ext>
            </a:extLst>
          </p:cNvPr>
          <p:cNvSpPr txBox="1"/>
          <p:nvPr/>
        </p:nvSpPr>
        <p:spPr>
          <a:xfrm>
            <a:off x="490387" y="751683"/>
            <a:ext cx="11098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プログラム</a:t>
            </a:r>
          </a:p>
        </p:txBody>
      </p: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AD9E5743-C110-4602-B4D4-1B9B568B8715}"/>
              </a:ext>
            </a:extLst>
          </p:cNvPr>
          <p:cNvCxnSpPr/>
          <p:nvPr/>
        </p:nvCxnSpPr>
        <p:spPr>
          <a:xfrm>
            <a:off x="261001" y="1060531"/>
            <a:ext cx="6336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1454EFE-A48E-4F39-8FD0-3CCD7041864A}"/>
              </a:ext>
            </a:extLst>
          </p:cNvPr>
          <p:cNvSpPr txBox="1"/>
          <p:nvPr/>
        </p:nvSpPr>
        <p:spPr>
          <a:xfrm>
            <a:off x="5668219" y="8499152"/>
            <a:ext cx="8819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部へ続く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6403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表 42">
            <a:extLst>
              <a:ext uri="{FF2B5EF4-FFF2-40B4-BE49-F238E27FC236}">
                <a16:creationId xmlns:a16="http://schemas.microsoft.com/office/drawing/2014/main" id="{022BFEE0-18DD-4CDE-B47D-7C99C49FE0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899977"/>
              </p:ext>
            </p:extLst>
          </p:nvPr>
        </p:nvGraphicFramePr>
        <p:xfrm>
          <a:off x="332893" y="1209422"/>
          <a:ext cx="6217299" cy="6254280"/>
        </p:xfrm>
        <a:graphic>
          <a:graphicData uri="http://schemas.openxmlformats.org/drawingml/2006/table">
            <a:tbl>
              <a:tblPr firstCol="1">
                <a:tableStyleId>{9DCAF9ED-07DC-4A11-8D7F-57B35C25682E}</a:tableStyleId>
              </a:tblPr>
              <a:tblGrid>
                <a:gridCol w="1112616">
                  <a:extLst>
                    <a:ext uri="{9D8B030D-6E8A-4147-A177-3AD203B41FA5}">
                      <a16:colId xmlns:a16="http://schemas.microsoft.com/office/drawing/2014/main" val="4152777239"/>
                    </a:ext>
                  </a:extLst>
                </a:gridCol>
                <a:gridCol w="5104683">
                  <a:extLst>
                    <a:ext uri="{9D8B030D-6E8A-4147-A177-3AD203B41FA5}">
                      <a16:colId xmlns:a16="http://schemas.microsoft.com/office/drawing/2014/main" val="606766483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lvl="0" algn="ctr"/>
                      <a:r>
                        <a:rPr kumimoji="1" lang="ja-JP" altLang="en-US" sz="1100" b="1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第　２　部</a:t>
                      </a:r>
                    </a:p>
                  </a:txBody>
                  <a:tcPr marL="72000" marR="72000" marT="108000" marB="10800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697187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14:00-14:30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100" b="1" spc="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基調講演</a:t>
                      </a:r>
                      <a:r>
                        <a:rPr kumimoji="1" lang="ja-JP" altLang="en-US" sz="1100" b="1" spc="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endParaRPr kumimoji="1" lang="en-US" altLang="zh-TW" sz="1100" b="1" spc="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『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100" b="0" kern="1200" spc="8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インターネット：未来へのインパクト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』</a:t>
                      </a:r>
                      <a:endParaRPr kumimoji="1" lang="en-US" altLang="zh-TW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66700" lvl="1" indent="0">
                        <a:tabLst>
                          <a:tab pos="4124325" algn="r"/>
                        </a:tabLst>
                      </a:pPr>
                      <a:r>
                        <a:rPr kumimoji="1" lang="ja-JP" altLang="en-US" sz="1100" b="0" kern="1200" spc="12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慶應義塾大学大学院政策メディア研究科委員長、</a:t>
                      </a:r>
                    </a:p>
                    <a:p>
                      <a:pPr marL="266700" lvl="1" indent="0">
                        <a:tabLst>
                          <a:tab pos="3943350" algn="l"/>
                          <a:tab pos="3944938" algn="l"/>
                          <a:tab pos="5022850" algn="r"/>
                        </a:tabLst>
                      </a:pPr>
                      <a:r>
                        <a:rPr kumimoji="1" lang="ja-JP" altLang="en-US" sz="1100" b="0" kern="1200" spc="12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環境情報学部 教授</a:t>
                      </a:r>
                      <a:r>
                        <a:rPr kumimoji="1" lang="en-US" altLang="ja-JP" sz="1100" b="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1100" b="0" kern="1200" spc="8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村 井</a:t>
                      </a:r>
                      <a:r>
                        <a:rPr kumimoji="1" lang="en-US" altLang="ja-JP" sz="1100" b="0" kern="1200" spc="8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1100" b="0" kern="1200" spc="8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純　氏</a:t>
                      </a:r>
                      <a:endParaRPr kumimoji="1" lang="ja-JP" altLang="en-US" sz="1100" b="0" spc="8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108000" marB="108000" anchor="ctr"/>
                </a:tc>
                <a:extLst>
                  <a:ext uri="{0D108BD9-81ED-4DB2-BD59-A6C34878D82A}">
                    <a16:rowId xmlns:a16="http://schemas.microsoft.com/office/drawing/2014/main" val="36952536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14:30-15:00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spc="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招待講演３</a:t>
                      </a:r>
                      <a:endParaRPr kumimoji="1" lang="en-US" altLang="ja-JP" sz="1100" b="1" spc="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『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100" b="0" spc="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フィンテックの現状と課題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』</a:t>
                      </a:r>
                    </a:p>
                    <a:p>
                      <a:pPr marL="266700" lvl="1" indent="0">
                        <a:tabLst>
                          <a:tab pos="3943350" algn="l"/>
                          <a:tab pos="3944938" algn="l"/>
                          <a:tab pos="5022850" algn="r"/>
                        </a:tabLst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京都大学公共政策大学院 教授、前日銀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FinTech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センター長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100" b="0" spc="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岩 下</a:t>
                      </a:r>
                      <a:r>
                        <a:rPr kumimoji="1" lang="en-US" altLang="ja-JP" sz="1100" b="0" spc="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100" b="0" spc="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直 行　氏</a:t>
                      </a:r>
                    </a:p>
                  </a:txBody>
                  <a:tcPr marL="72000" marR="72000" marT="108000" marB="108000" anchor="ctr"/>
                </a:tc>
                <a:extLst>
                  <a:ext uri="{0D108BD9-81ED-4DB2-BD59-A6C34878D82A}">
                    <a16:rowId xmlns:a16="http://schemas.microsoft.com/office/drawing/2014/main" val="10384297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15:00-15:30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kern="1200" spc="3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招待講演４</a:t>
                      </a:r>
                      <a:endParaRPr kumimoji="1" lang="en-US" altLang="ja-JP" sz="1100" b="1" kern="1200" spc="3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『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100" b="0" kern="1200" spc="8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グローバル金融と地政学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』</a:t>
                      </a:r>
                      <a:endParaRPr kumimoji="1" lang="ja-JP" altLang="en-US" sz="1100" b="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266700" lvl="1" indent="0">
                        <a:tabLst>
                          <a:tab pos="3943350" algn="l"/>
                          <a:tab pos="3944938" algn="l"/>
                          <a:tab pos="5022850" algn="r"/>
                        </a:tabLst>
                      </a:pPr>
                      <a:r>
                        <a:rPr kumimoji="1" lang="en-US" altLang="ja-JP" sz="1100" b="0" kern="1200" dirty="0" err="1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SBI</a:t>
                      </a:r>
                      <a:r>
                        <a:rPr kumimoji="1" lang="ja-JP" altLang="en-US" sz="1100" b="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大学院大学金融研究所 教授、国際金融代表、元財務官</a:t>
                      </a:r>
                      <a:r>
                        <a:rPr kumimoji="1" lang="en-US" altLang="ja-JP" sz="1100" b="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1100" b="0" kern="1200" spc="8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山 﨑</a:t>
                      </a:r>
                      <a:r>
                        <a:rPr kumimoji="1" lang="en-US" altLang="ja-JP" sz="1100" b="0" kern="1200" spc="8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1100" b="0" kern="1200" spc="8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達 雄　氏</a:t>
                      </a:r>
                      <a:endParaRPr kumimoji="1" lang="ja-JP" altLang="en-US" sz="1100" b="0" spc="8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108000" marB="108000" anchor="ctr"/>
                </a:tc>
                <a:extLst>
                  <a:ext uri="{0D108BD9-81ED-4DB2-BD59-A6C34878D82A}">
                    <a16:rowId xmlns:a16="http://schemas.microsoft.com/office/drawing/2014/main" val="250655998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15:30-16:00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kern="1200" spc="3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招待講演５</a:t>
                      </a:r>
                      <a:endParaRPr kumimoji="1" lang="en-US" altLang="ja-JP" sz="1100" b="1" kern="1200" spc="3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『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100" b="0" kern="1200" spc="8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フィンテックビジネスの最前線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』</a:t>
                      </a:r>
                      <a:endParaRPr kumimoji="1" lang="ja-JP" altLang="en-US" sz="1100" b="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266700" lvl="1" indent="0"/>
                      <a:r>
                        <a:rPr kumimoji="1" lang="en-US" altLang="ja-JP" sz="1100" b="0" kern="1200" spc="120" baseline="0" dirty="0" err="1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SBI</a:t>
                      </a:r>
                      <a:r>
                        <a:rPr kumimoji="1" lang="ja-JP" altLang="en-US" sz="1100" b="0" kern="1200" spc="12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大学院大学金融研究所 教授 フィンテック代表</a:t>
                      </a:r>
                    </a:p>
                    <a:p>
                      <a:pPr marL="266700" lvl="1" indent="0" algn="just">
                        <a:tabLst>
                          <a:tab pos="3943350" algn="l"/>
                          <a:tab pos="3944938" algn="l"/>
                          <a:tab pos="5022850" algn="r"/>
                        </a:tabLst>
                      </a:pPr>
                      <a:r>
                        <a:rPr kumimoji="1" lang="en-US" altLang="ja-JP" sz="1100" b="0" kern="1200" spc="120" baseline="0" dirty="0" err="1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SBI</a:t>
                      </a:r>
                      <a:r>
                        <a:rPr kumimoji="1" lang="en-US" altLang="ja-JP" sz="1100" b="0" kern="1200" spc="12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Ripple Asia</a:t>
                      </a:r>
                      <a:r>
                        <a:rPr kumimoji="1" lang="ja-JP" altLang="en-US" sz="1100" b="0" kern="1200" spc="12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株式会社 代表取締役</a:t>
                      </a:r>
                      <a:r>
                        <a:rPr kumimoji="1" lang="en-US" altLang="ja-JP" sz="1100" b="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1100" b="0" kern="1200" spc="8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沖 田</a:t>
                      </a:r>
                      <a:r>
                        <a:rPr kumimoji="1" lang="en-US" altLang="ja-JP" sz="1100" b="0" kern="1200" spc="8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1100" b="0" kern="1200" spc="8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貴 史　氏</a:t>
                      </a:r>
                      <a:endParaRPr kumimoji="1" lang="ja-JP" altLang="en-US" sz="1100" b="0" spc="8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108000" marB="108000" anchor="ctr"/>
                </a:tc>
                <a:extLst>
                  <a:ext uri="{0D108BD9-81ED-4DB2-BD59-A6C34878D82A}">
                    <a16:rowId xmlns:a16="http://schemas.microsoft.com/office/drawing/2014/main" val="27152311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16:00-16:10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524000" algn="l"/>
                        </a:tabLst>
                      </a:pP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休　　　　　憩</a:t>
                      </a:r>
                    </a:p>
                  </a:txBody>
                  <a:tcPr marL="72000" marR="72000" marT="108000" marB="10800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15038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16:10-17:10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spc="2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パネルディスカッション</a:t>
                      </a:r>
                      <a:r>
                        <a:rPr kumimoji="1" lang="ja-JP" altLang="en-US" sz="1100" b="1" kern="1200" spc="20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２</a:t>
                      </a:r>
                      <a:endParaRPr kumimoji="1" lang="ja-JP" altLang="en-US" sz="1100" b="1" spc="2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『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100" b="0" spc="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インターネットで金融はどう変わったのか？これからどう変わるのか？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』</a:t>
                      </a:r>
                    </a:p>
                    <a:p>
                      <a:pPr lvl="0">
                        <a:tabLst>
                          <a:tab pos="5019675" algn="r"/>
                        </a:tabLst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〇モデレータ</a:t>
                      </a:r>
                    </a:p>
                    <a:p>
                      <a:pPr marL="266700" marR="0" lvl="1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933950" algn="r"/>
                        </a:tabLst>
                        <a:defRPr/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　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IoT/AI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時代におけるオープンイノベーション推進協議会 会長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100" b="0" spc="12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藤 原   洋</a:t>
                      </a:r>
                      <a:endParaRPr kumimoji="1" lang="en-US" altLang="ja-JP" sz="1100" b="0" spc="12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695575" algn="l"/>
                          <a:tab pos="3857625" algn="r"/>
                        </a:tabLst>
                        <a:defRPr/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〇パネリスト</a:t>
                      </a:r>
                    </a:p>
                    <a:p>
                      <a:pPr marL="266700" lvl="1" indent="0">
                        <a:tabLst>
                          <a:tab pos="2695575" algn="l"/>
                          <a:tab pos="3771900" algn="r"/>
                        </a:tabLst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　</a:t>
                      </a:r>
                      <a:r>
                        <a:rPr kumimoji="1" lang="ja-JP" altLang="ja-JP" sz="1100" kern="1200" spc="12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慶應義塾大学</a:t>
                      </a:r>
                      <a:r>
                        <a:rPr kumimoji="1" lang="ja-JP" altLang="en-US" sz="1100" kern="1200" spc="12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ja-JP" sz="1100" kern="1200" spc="12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教授</a:t>
                      </a: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ja-JP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村</a:t>
                      </a:r>
                      <a:r>
                        <a:rPr kumimoji="1" lang="ja-JP" altLang="en-US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ja-JP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井</a:t>
                      </a:r>
                      <a:r>
                        <a:rPr kumimoji="1" lang="en-US" altLang="ja-JP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ja-JP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純</a:t>
                      </a:r>
                      <a:r>
                        <a:rPr kumimoji="1" lang="ja-JP" altLang="en-US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ja-JP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氏</a:t>
                      </a:r>
                      <a:r>
                        <a:rPr kumimoji="1" lang="en-US" altLang="ja-JP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endParaRPr kumimoji="1" lang="ja-JP" altLang="ja-JP" sz="1100" kern="1200" spc="80" baseline="0" dirty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266700" lvl="1" indent="0">
                        <a:tabLst>
                          <a:tab pos="2695575" algn="l"/>
                          <a:tab pos="3771900" algn="r"/>
                        </a:tabLst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　</a:t>
                      </a:r>
                      <a:r>
                        <a:rPr kumimoji="1" lang="ja-JP" altLang="ja-JP" sz="1100" kern="1200" spc="12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京都大学</a:t>
                      </a:r>
                      <a:r>
                        <a:rPr kumimoji="1" lang="ja-JP" altLang="en-US" sz="1100" kern="1200" spc="12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ja-JP" sz="1100" kern="1200" spc="12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教授</a:t>
                      </a: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ja-JP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岩</a:t>
                      </a:r>
                      <a:r>
                        <a:rPr kumimoji="1" lang="ja-JP" altLang="en-US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ja-JP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下</a:t>
                      </a:r>
                      <a:r>
                        <a:rPr kumimoji="1" lang="en-US" altLang="ja-JP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ja-JP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直</a:t>
                      </a:r>
                      <a:r>
                        <a:rPr kumimoji="1" lang="ja-JP" altLang="en-US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ja-JP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行</a:t>
                      </a:r>
                      <a:r>
                        <a:rPr kumimoji="1" lang="ja-JP" altLang="en-US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ja-JP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氏</a:t>
                      </a:r>
                    </a:p>
                    <a:p>
                      <a:pPr marL="266700" lvl="1" indent="0">
                        <a:tabLst>
                          <a:tab pos="2695575" algn="l"/>
                          <a:tab pos="3771900" algn="r"/>
                        </a:tabLst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　</a:t>
                      </a:r>
                      <a:r>
                        <a:rPr kumimoji="1" lang="en-US" altLang="ja-JP" sz="1100" b="0" kern="1200" spc="120" baseline="0" dirty="0" err="1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SBI</a:t>
                      </a:r>
                      <a:r>
                        <a:rPr kumimoji="1" lang="ja-JP" altLang="en-US" sz="1100" b="0" kern="1200" spc="12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大学院大学 教授</a:t>
                      </a:r>
                      <a:r>
                        <a:rPr kumimoji="1" lang="en-US" altLang="ja-JP" sz="1100" b="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ja-JP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山</a:t>
                      </a:r>
                      <a:r>
                        <a:rPr kumimoji="1" lang="ja-JP" altLang="en-US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ja-JP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﨑 </a:t>
                      </a:r>
                      <a:r>
                        <a:rPr kumimoji="1" lang="en-US" altLang="ja-JP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ja-JP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達</a:t>
                      </a:r>
                      <a:r>
                        <a:rPr kumimoji="1" lang="ja-JP" altLang="en-US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ja-JP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雄</a:t>
                      </a:r>
                      <a:r>
                        <a:rPr kumimoji="1" lang="ja-JP" altLang="en-US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ja-JP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氏</a:t>
                      </a:r>
                    </a:p>
                    <a:p>
                      <a:pPr marL="266700" lvl="1" indent="0">
                        <a:tabLst>
                          <a:tab pos="2695575" algn="l"/>
                          <a:tab pos="3771900" algn="r"/>
                        </a:tabLst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　</a:t>
                      </a:r>
                      <a:r>
                        <a:rPr kumimoji="1" lang="en-US" altLang="ja-JP" sz="1100" kern="1200" spc="120" baseline="0" dirty="0" err="1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SBI</a:t>
                      </a:r>
                      <a:r>
                        <a:rPr kumimoji="1" lang="ja-JP" altLang="ja-JP" sz="1100" kern="1200" spc="12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大学院大学</a:t>
                      </a:r>
                      <a:r>
                        <a:rPr kumimoji="1" lang="ja-JP" altLang="en-US" sz="1100" kern="1200" spc="12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ja-JP" sz="1100" kern="1200" spc="12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教授</a:t>
                      </a: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ja-JP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沖</a:t>
                      </a:r>
                      <a:r>
                        <a:rPr kumimoji="1" lang="ja-JP" altLang="en-US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ja-JP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田 </a:t>
                      </a:r>
                      <a:r>
                        <a:rPr kumimoji="1" lang="en-US" altLang="ja-JP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ja-JP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貴</a:t>
                      </a:r>
                      <a:r>
                        <a:rPr kumimoji="1" lang="ja-JP" altLang="en-US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ja-JP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史</a:t>
                      </a:r>
                      <a:r>
                        <a:rPr kumimoji="1" lang="ja-JP" altLang="en-US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ja-JP" sz="1100" kern="1200" spc="80" baseline="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氏</a:t>
                      </a:r>
                      <a:endParaRPr kumimoji="1" lang="ja-JP" altLang="en-US" sz="1100" b="0" spc="8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108000" marB="108000" anchor="ctr"/>
                </a:tc>
                <a:extLst>
                  <a:ext uri="{0D108BD9-81ED-4DB2-BD59-A6C34878D82A}">
                    <a16:rowId xmlns:a16="http://schemas.microsoft.com/office/drawing/2014/main" val="1527824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17:10-17:15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spc="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閉会挨拶</a:t>
                      </a:r>
                      <a:endParaRPr kumimoji="1" lang="en-US" altLang="ja-JP" sz="1100" b="1" spc="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66700" lvl="1" indent="0">
                        <a:tabLst>
                          <a:tab pos="4933950" algn="r"/>
                        </a:tabLst>
                      </a:pP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IoT/AI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時代におけるオープンイノベーション推進協議会　事務局長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	</a:t>
                      </a:r>
                      <a:r>
                        <a:rPr kumimoji="1" lang="ja-JP" altLang="en-US" sz="1100" b="0" spc="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佐々木 一人</a:t>
                      </a:r>
                    </a:p>
                  </a:txBody>
                  <a:tcPr marL="72000" marR="72000" marT="108000" marB="108000" anchor="ctr"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9157656"/>
                  </a:ext>
                </a:extLst>
              </a:tr>
            </a:tbl>
          </a:graphicData>
        </a:graphic>
      </p:graphicFrame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7F864E27-351E-482F-8988-A02110B064EB}"/>
              </a:ext>
            </a:extLst>
          </p:cNvPr>
          <p:cNvSpPr txBox="1"/>
          <p:nvPr/>
        </p:nvSpPr>
        <p:spPr>
          <a:xfrm>
            <a:off x="5807786" y="783767"/>
            <a:ext cx="7617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（続き）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AD9E5743-C110-4602-B4D4-1B9B568B8715}"/>
              </a:ext>
            </a:extLst>
          </p:cNvPr>
          <p:cNvCxnSpPr/>
          <p:nvPr/>
        </p:nvCxnSpPr>
        <p:spPr>
          <a:xfrm>
            <a:off x="261001" y="1060531"/>
            <a:ext cx="6336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1454EFE-A48E-4F39-8FD0-3CCD7041864A}"/>
              </a:ext>
            </a:extLst>
          </p:cNvPr>
          <p:cNvSpPr txBox="1"/>
          <p:nvPr/>
        </p:nvSpPr>
        <p:spPr>
          <a:xfrm>
            <a:off x="332893" y="7612592"/>
            <a:ext cx="33425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プログラムや講演内容等は変更になる場合があります。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A95C57C-719E-4B5E-8C16-334E93C6A0FF}"/>
              </a:ext>
            </a:extLst>
          </p:cNvPr>
          <p:cNvSpPr txBox="1"/>
          <p:nvPr/>
        </p:nvSpPr>
        <p:spPr>
          <a:xfrm>
            <a:off x="490387" y="751683"/>
            <a:ext cx="11098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プログラム</a:t>
            </a:r>
          </a:p>
        </p:txBody>
      </p:sp>
    </p:spTree>
    <p:extLst>
      <p:ext uri="{BB962C8B-B14F-4D97-AF65-F5344CB8AC3E}">
        <p14:creationId xmlns:p14="http://schemas.microsoft.com/office/powerpoint/2010/main" val="1557215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kumimoji="1" sz="12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3293</TotalTime>
  <Words>79</Words>
  <Application>Microsoft Office PowerPoint</Application>
  <PresentationFormat>A4 210 x 297 mm</PresentationFormat>
  <Paragraphs>76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Hiroko Otsuka</dc:creator>
  <cp:lastModifiedBy>Windows User</cp:lastModifiedBy>
  <cp:revision>177</cp:revision>
  <cp:lastPrinted>2019-04-10T03:33:07Z</cp:lastPrinted>
  <dcterms:created xsi:type="dcterms:W3CDTF">2018-06-15T08:50:44Z</dcterms:created>
  <dcterms:modified xsi:type="dcterms:W3CDTF">2019-05-07T05:36:29Z</dcterms:modified>
</cp:coreProperties>
</file>